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2"/>
  </p:notesMasterIdLst>
  <p:sldIdLst>
    <p:sldId id="257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10" r:id="rId12"/>
    <p:sldId id="306" r:id="rId13"/>
    <p:sldId id="307" r:id="rId14"/>
    <p:sldId id="300" r:id="rId15"/>
    <p:sldId id="301" r:id="rId16"/>
    <p:sldId id="259" r:id="rId17"/>
    <p:sldId id="260" r:id="rId18"/>
    <p:sldId id="261" r:id="rId19"/>
    <p:sldId id="262" r:id="rId20"/>
    <p:sldId id="263" r:id="rId21"/>
    <p:sldId id="290" r:id="rId22"/>
    <p:sldId id="291" r:id="rId23"/>
    <p:sldId id="264" r:id="rId24"/>
    <p:sldId id="265" r:id="rId25"/>
    <p:sldId id="266" r:id="rId26"/>
    <p:sldId id="267" r:id="rId27"/>
    <p:sldId id="268" r:id="rId28"/>
    <p:sldId id="269" r:id="rId29"/>
    <p:sldId id="275" r:id="rId30"/>
    <p:sldId id="276" r:id="rId31"/>
    <p:sldId id="302" r:id="rId32"/>
    <p:sldId id="303" r:id="rId33"/>
    <p:sldId id="270" r:id="rId34"/>
    <p:sldId id="273" r:id="rId35"/>
    <p:sldId id="274" r:id="rId36"/>
    <p:sldId id="304" r:id="rId37"/>
    <p:sldId id="305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309" r:id="rId50"/>
    <p:sldId id="311" r:id="rId5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6F3DD-3168-4045-82A5-96300C30AE41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472E2-1B1D-4013-A480-4258A206B1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041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F89F78C8-6284-4262-9A30-D7BBBD80BF44}" type="slidenum">
              <a:rPr lang="pl-PL" altLang="pl-PL">
                <a:solidFill>
                  <a:srgbClr val="000000"/>
                </a:solidFill>
              </a:rPr>
              <a:pPr eaLnBrk="1" hangingPunct="1"/>
              <a:t>19</a:t>
            </a:fld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12310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2AC03E-91E3-4025-B7D4-6CC5D301ABD3}" type="slidenum">
              <a:rPr lang="pl-PL" altLang="pl-PL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pl-PL" altLang="pl-PL">
              <a:latin typeface="Arial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846625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BC1D9E-F4C7-42C5-A9F8-EAD868C321AD}" type="slidenum">
              <a:rPr lang="pl-PL" altLang="pl-PL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pl-PL" altLang="pl-PL">
              <a:latin typeface="Arial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60576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9EB0AF-81DE-446C-8945-786C9915E82B}" type="slidenum">
              <a:rPr lang="pl-PL" altLang="pl-PL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pl-PL" altLang="pl-PL">
              <a:latin typeface="Arial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107817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04B427-E0A8-4D51-9304-F9D674AFA76D}" type="slidenum">
              <a:rPr lang="pl-PL" altLang="pl-PL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pl-PL" altLang="pl-PL">
              <a:latin typeface="Arial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628227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56D113-79AE-4093-9CFE-C59276F1A0D1}" type="slidenum">
              <a:rPr lang="pl-PL" altLang="pl-PL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pl-PL" altLang="pl-PL">
              <a:latin typeface="Arial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9351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DD2774-712C-432D-A85B-D8F94BF87C9F}" type="slidenum">
              <a:rPr lang="pl-PL" altLang="pl-PL"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pl-PL" altLang="pl-PL">
              <a:latin typeface="Arial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6709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80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6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88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FD197-E7FE-4A6F-BB75-5DB06014A5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46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C049E-FE77-48C7-8E97-509EEDCC47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7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31974-FA3D-4ECC-B1F0-F8A541244E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92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697A1-EFF8-4F84-BE9B-76F876A170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84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4C2E6-56C0-4EFD-BD43-66D283CEF3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8B429-D5B5-4FD5-998C-32298C1F4A9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19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9949-8820-4466-83F5-84911C4EC3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2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B1BC9-57ED-4BE8-B576-C59DD159044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0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6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50516-BCE4-4731-987E-222A587CAB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0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07374-F156-4CC8-ADBF-87EF18B1B8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7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09EA-948C-4C74-ADA5-E6BE627B26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98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F5E55-F101-4C0D-A6FF-BA09E6E653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2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7A55B-9586-47DF-AAFD-624274D79A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29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3609-4A2F-48C0-8C78-82CDE4B695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0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87F55-A88B-44A1-9071-CCC5821FA8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4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565C5-EA93-4E8E-9E98-5BB1593FD4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03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729EC-3B79-4500-99C3-73BFC1E957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65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2E981-5E4D-4FA8-9F74-4E9A8B8E19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0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5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CBD65-54B8-4E9B-8E0C-136CE7A0D7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7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5AAE4-DC92-4544-A0DC-E5D184C60F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1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CE5A1-74A8-4151-ADA8-A1DDBDB867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6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ECFD4-CAE5-45B3-A1D7-3CEB558EA7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6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2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6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1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96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4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7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76C1-9BBC-4187-8A6C-2E308C12A0B5}" type="datetimeFigureOut">
              <a:rPr lang="pl-PL" smtClean="0"/>
              <a:t>2016-02-23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3F9B2-7949-4A5D-90B9-DC596C081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54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  <a:p>
            <a:pPr lvl="4"/>
            <a:r>
              <a:rPr lang="en-GB" altLang="pl-PL" smtClean="0"/>
              <a:t>Ósmy poziom konspektu</a:t>
            </a:r>
          </a:p>
          <a:p>
            <a:pPr lvl="4"/>
            <a:r>
              <a:rPr lang="en-GB" altLang="pl-PL" smtClean="0"/>
              <a:t>Dziewiąty poziom konspektu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+mn-ea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+mn-ea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FE1B484B-9DB8-4DF4-8382-02685A3807E2}" type="slidenum">
              <a:rPr lang="pl-PL">
                <a:latin typeface="Arial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1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  <a:p>
            <a:pPr lvl="4"/>
            <a:r>
              <a:rPr lang="en-GB" altLang="pl-PL" smtClean="0"/>
              <a:t>Ósmy poziom konspektu</a:t>
            </a:r>
          </a:p>
          <a:p>
            <a:pPr lvl="4"/>
            <a:r>
              <a:rPr lang="en-GB" altLang="pl-PL" smtClean="0"/>
              <a:t>Dziewiąty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+mn-ea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l-P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+mn-ea"/>
                <a:cs typeface="Lucida Sans Unicode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34C61EAF-5107-4B88-9D8A-5EB6C3C8A23E}" type="slidenum">
              <a:rPr lang="pl-PL">
                <a:latin typeface="Arial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0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9036496" cy="322637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Szkoła Podstawowa </a:t>
            </a:r>
            <a:r>
              <a:rPr lang="pl-PL" sz="5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N</a:t>
            </a:r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 92</a:t>
            </a:r>
            <a:b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im. Jana Brzechwy </a:t>
            </a:r>
            <a:b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 Warszawie 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75050"/>
            <a:ext cx="2752378" cy="2752378"/>
          </a:xfrm>
        </p:spPr>
      </p:pic>
    </p:spTree>
    <p:extLst>
      <p:ext uri="{BB962C8B-B14F-4D97-AF65-F5344CB8AC3E}">
        <p14:creationId xmlns:p14="http://schemas.microsoft.com/office/powerpoint/2010/main" val="38072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2400" dirty="0"/>
              <a:t>1. Kształtowanie umiejętności społecznych dzieci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400" dirty="0"/>
              <a:t>2. Kształtowanie czynności samoobsługowych, nawyków higienicznych i kulturalnych. Wdrażanie dzieci do utrzymywania ładu i porządku.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400" dirty="0"/>
              <a:t>3. Wspomaganie rozwoju mowy oraz innych umiejętności komunikacyjnych dzieci.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400" dirty="0"/>
              <a:t>4. Wspieranie dzieci w rozwijaniu czynności intelektualnych, które stosują w poznawaniu i rozumieniu siebie i swojego otoczenia.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400" dirty="0"/>
              <a:t>5.  Wychowanie zdrowotne i kształtowanie sprawności fizycznej dzieci </a:t>
            </a:r>
          </a:p>
          <a:p>
            <a:pPr marL="0" indent="0">
              <a:lnSpc>
                <a:spcPct val="120000"/>
              </a:lnSpc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7031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6. Wdrażanie dzieci do dbałości o bezpieczeństwo własne oraz innych.</a:t>
            </a:r>
          </a:p>
          <a:p>
            <a:pPr marL="0" indent="0">
              <a:buNone/>
            </a:pPr>
            <a:r>
              <a:rPr lang="pl-PL" sz="2400" dirty="0"/>
              <a:t>7. Wychowanie przez sztukę</a:t>
            </a:r>
          </a:p>
          <a:p>
            <a:pPr marL="0" indent="0">
              <a:buNone/>
            </a:pPr>
            <a:r>
              <a:rPr lang="pl-PL" sz="2400" dirty="0"/>
              <a:t>8. Wspomaganie rozwoju intelektualnego dzieci poprzez zabawy konstrukcyjne, budzenie zainteresowań technicznych.</a:t>
            </a:r>
          </a:p>
          <a:p>
            <a:pPr marL="0" indent="0">
              <a:buNone/>
            </a:pPr>
            <a:r>
              <a:rPr lang="pl-PL" sz="2400" dirty="0"/>
              <a:t>9. Pomaganie dzieciom w rozumieniu istoty zjawisk atmosferycznych i w unikaniu zagrożeń.</a:t>
            </a:r>
          </a:p>
          <a:p>
            <a:pPr marL="0" indent="0">
              <a:buNone/>
            </a:pPr>
            <a:r>
              <a:rPr lang="pl-PL" sz="2400" dirty="0"/>
              <a:t>10. Wychowanie dla poszanowania roślin i zwierząt.</a:t>
            </a:r>
          </a:p>
          <a:p>
            <a:pPr marL="0" indent="0">
              <a:buNone/>
            </a:pPr>
            <a:r>
              <a:rPr lang="pl-PL" sz="2400" dirty="0"/>
              <a:t>11. Wspomaganie rozwoju intelektualnego dzieci wraz z edukacją matematyczną.</a:t>
            </a:r>
          </a:p>
          <a:p>
            <a:pPr marL="0" indent="0">
              <a:buNone/>
            </a:pPr>
            <a:r>
              <a:rPr lang="pl-PL" sz="2400" dirty="0"/>
              <a:t>12. Kształtowanie gotowości do nauki czytania i pisania.</a:t>
            </a:r>
          </a:p>
          <a:p>
            <a:pPr marL="0" indent="0">
              <a:buNone/>
            </a:pPr>
            <a:r>
              <a:rPr lang="pl-PL" sz="2400" dirty="0"/>
              <a:t>13. Wychowanie rodzinne, obywatelskie i patriotyczne.</a:t>
            </a:r>
          </a:p>
          <a:p>
            <a:pPr marL="0" indent="0">
              <a:buNone/>
            </a:pPr>
            <a:r>
              <a:rPr lang="pl-PL" sz="2400" dirty="0"/>
              <a:t>14. Przygotowanie dzieci do posługiwania się językiem obcym nowożytnym. 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9981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016224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Organizacja pracy </a:t>
            </a:r>
            <a:br>
              <a:rPr lang="pl-PL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 I klasie</a:t>
            </a:r>
            <a:endParaRPr lang="pl-PL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 marL="0" indent="0" algn="just">
              <a:buNone/>
            </a:pPr>
            <a:r>
              <a:rPr lang="pl-PL" sz="2200" b="1" dirty="0" smtClean="0">
                <a:latin typeface="+mj-lt"/>
              </a:rPr>
              <a:t>Tygodniowy </a:t>
            </a:r>
            <a:r>
              <a:rPr lang="pl-PL" sz="2200" b="1" dirty="0">
                <a:latin typeface="+mj-lt"/>
              </a:rPr>
              <a:t>wymiar obowiązkowych zajęć edukacyjnych dla uczniów klasy I wynosi 20 </a:t>
            </a:r>
            <a:r>
              <a:rPr lang="pl-PL" sz="2200" b="1" dirty="0" smtClean="0">
                <a:latin typeface="+mj-lt"/>
              </a:rPr>
              <a:t>godzin.</a:t>
            </a:r>
            <a:endParaRPr lang="pl-PL" sz="2200" b="1" dirty="0">
              <a:latin typeface="+mj-lt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293096"/>
            <a:ext cx="2385698" cy="235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906" y="476672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Edukacja: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2528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polonistyczna</a:t>
            </a:r>
          </a:p>
          <a:p>
            <a:r>
              <a:rPr lang="pl-PL" dirty="0" smtClean="0"/>
              <a:t>muzyczna</a:t>
            </a:r>
            <a:endParaRPr lang="pl-PL" dirty="0"/>
          </a:p>
          <a:p>
            <a:r>
              <a:rPr lang="pl-PL" dirty="0" smtClean="0"/>
              <a:t>plastyczna</a:t>
            </a:r>
            <a:endParaRPr lang="pl-PL" dirty="0"/>
          </a:p>
          <a:p>
            <a:r>
              <a:rPr lang="pl-PL" dirty="0"/>
              <a:t>społeczna</a:t>
            </a:r>
          </a:p>
          <a:p>
            <a:r>
              <a:rPr lang="pl-PL" dirty="0"/>
              <a:t>przyrodnicza</a:t>
            </a:r>
          </a:p>
          <a:p>
            <a:r>
              <a:rPr lang="pl-PL" dirty="0"/>
              <a:t>matematyczna</a:t>
            </a:r>
          </a:p>
          <a:p>
            <a:r>
              <a:rPr lang="pl-PL" dirty="0"/>
              <a:t>zajęcia komputerowe</a:t>
            </a:r>
          </a:p>
          <a:p>
            <a:r>
              <a:rPr lang="pl-PL" dirty="0"/>
              <a:t>zajęcia techniczne</a:t>
            </a:r>
          </a:p>
          <a:p>
            <a:r>
              <a:rPr lang="pl-PL" dirty="0"/>
              <a:t>wychowanie fizyczne i edukacja zdrowotna</a:t>
            </a:r>
          </a:p>
          <a:p>
            <a:r>
              <a:rPr lang="pl-PL" dirty="0"/>
              <a:t>język obcy nowożytny – j. angielski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1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772400" cy="1470025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Baza szkoły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204864"/>
            <a:ext cx="3290888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Miejsce do nauki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0651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Miejsce do zabawy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2583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Stołówka 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99592" y="1600200"/>
            <a:ext cx="7416824" cy="4781128"/>
            <a:chOff x="736" y="1008"/>
            <a:chExt cx="4287" cy="285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pl-PL"/>
            </a:p>
          </p:txBody>
        </p:sp>
      </p:grpSp>
    </p:spTree>
    <p:extLst>
      <p:ext uri="{BB962C8B-B14F-4D97-AF65-F5344CB8AC3E}">
        <p14:creationId xmlns:p14="http://schemas.microsoft.com/office/powerpoint/2010/main" val="34087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Sala gimnastyczna 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68400" y="1600200"/>
            <a:ext cx="6805613" cy="4524375"/>
            <a:chOff x="736" y="1008"/>
            <a:chExt cx="4287" cy="285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 altLang="pl-PL"/>
            </a:p>
          </p:txBody>
        </p:sp>
      </p:grpSp>
    </p:spTree>
    <p:extLst>
      <p:ext uri="{BB962C8B-B14F-4D97-AF65-F5344CB8AC3E}">
        <p14:creationId xmlns:p14="http://schemas.microsoft.com/office/powerpoint/2010/main" val="2511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C:\Users\Gonia\Pictures\Telefon\20150209_132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62" y="1844824"/>
            <a:ext cx="7164288" cy="429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Biblioteka 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Rekrutacja 2016/2017 </a:t>
            </a:r>
            <a:b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do Oddziałów </a:t>
            </a:r>
            <a:r>
              <a:rPr lang="pl-PL" sz="48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</a:t>
            </a:r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rzedszkolnych </a:t>
            </a:r>
            <a:b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 Klas Pierwszych </a:t>
            </a:r>
          </a:p>
          <a:p>
            <a:pPr marL="0" indent="0" algn="ctr">
              <a:buNone/>
            </a:pPr>
            <a:endParaRPr lang="pl-PL" sz="4800" b="1" dirty="0" smtClean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Ja\AppData\Local\Microsoft\Windows\Temporary Internet Files\Content.IE5\XY1UPEGQ\book-306211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2408"/>
            <a:ext cx="2327920" cy="21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3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Gabinet Pielęgniarki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4" y="1600200"/>
            <a:ext cx="75406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4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Ciekawe </a:t>
            </a:r>
            <a:b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Metody </a:t>
            </a:r>
            <a:r>
              <a:rPr lang="pl-PL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racy 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143250"/>
            <a:ext cx="21431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Metoda Dobrego Startu</a:t>
            </a:r>
            <a:endParaRPr lang="pl-PL" sz="4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85279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Metoda </a:t>
            </a:r>
            <a:b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Ruchu Rozwijającego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756947"/>
            <a:ext cx="7767494" cy="4369216"/>
          </a:xfrm>
        </p:spPr>
      </p:pic>
    </p:spTree>
    <p:extLst>
      <p:ext uri="{BB962C8B-B14F-4D97-AF65-F5344CB8AC3E}">
        <p14:creationId xmlns:p14="http://schemas.microsoft.com/office/powerpoint/2010/main" val="306377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Metoda Projektu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8822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Edukacja Przez </a:t>
            </a:r>
            <a:r>
              <a:rPr lang="pl-PL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</a:t>
            </a: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uch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660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57188" y="1066037"/>
            <a:ext cx="7599188" cy="298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altLang="pl-PL" sz="5400" b="1" dirty="0">
                <a:solidFill>
                  <a:srgbClr val="0070C0"/>
                </a:solidFill>
                <a:latin typeface="Comic Sans MS" pitchFamily="64" charset="0"/>
                <a:cs typeface="Times New Roman" pitchFamily="16" charset="0"/>
              </a:rPr>
              <a:t>ZAJĘCIA POZALEKCYJNE </a:t>
            </a:r>
          </a:p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pl-PL" altLang="pl-PL" sz="8000" b="1" dirty="0">
              <a:solidFill>
                <a:srgbClr val="0070C0"/>
              </a:solidFill>
              <a:latin typeface="Comic Sans MS" pitchFamily="64" charset="0"/>
              <a:cs typeface="Times New Roman" pitchFamily="16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929063"/>
            <a:ext cx="27940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1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altLang="pl-PL" sz="5400" b="1" dirty="0" smtClean="0">
                <a:solidFill>
                  <a:srgbClr val="0070C0"/>
                </a:solidFill>
                <a:latin typeface="Comic Sans MS" pitchFamily="64" charset="0"/>
              </a:rPr>
              <a:t>Zajęcia taneczne </a:t>
            </a:r>
            <a:endParaRPr lang="pl-PL" altLang="pl-PL" sz="5400" b="1" dirty="0">
              <a:solidFill>
                <a:srgbClr val="0070C0"/>
              </a:solidFill>
              <a:latin typeface="Comic Sans MS" pitchFamily="64" charset="0"/>
            </a:endParaRPr>
          </a:p>
        </p:txBody>
      </p:sp>
      <p:grpSp>
        <p:nvGrpSpPr>
          <p:cNvPr id="23555" name="Group 2"/>
          <p:cNvGrpSpPr>
            <a:grpSpLocks/>
          </p:cNvGrpSpPr>
          <p:nvPr/>
        </p:nvGrpSpPr>
        <p:grpSpPr bwMode="auto">
          <a:xfrm>
            <a:off x="1168400" y="1600200"/>
            <a:ext cx="6805613" cy="4524375"/>
            <a:chOff x="736" y="1008"/>
            <a:chExt cx="4287" cy="2850"/>
          </a:xfrm>
        </p:grpSpPr>
        <p:pic>
          <p:nvPicPr>
            <p:cNvPr id="2355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558" name="Text Box 4"/>
            <p:cNvSpPr txBox="1">
              <a:spLocks noChangeArrowheads="1"/>
            </p:cNvSpPr>
            <p:nvPr/>
          </p:nvSpPr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l-PL" altLang="pl-PL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2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pl-PL" altLang="pl-PL" dirty="0">
              <a:latin typeface="Comic Sans MS" pitchFamily="64" charset="0"/>
            </a:endParaRPr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1168400" y="1600200"/>
            <a:ext cx="6805613" cy="4524375"/>
            <a:chOff x="736" y="1008"/>
            <a:chExt cx="4287" cy="2850"/>
          </a:xfrm>
        </p:grpSpPr>
        <p:pic>
          <p:nvPicPr>
            <p:cNvPr id="2458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582" name="Text Box 4"/>
            <p:cNvSpPr txBox="1">
              <a:spLocks noChangeArrowheads="1"/>
            </p:cNvSpPr>
            <p:nvPr/>
          </p:nvSpPr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l-PL" altLang="pl-PL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Szachy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6176284" cy="289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Podstawa prawna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36504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pl-PL" sz="3000" dirty="0"/>
              <a:t>ustawa z dnia 7 września 1991 r. o systemie oświaty (</a:t>
            </a:r>
            <a:r>
              <a:rPr lang="pl-PL" sz="3000" dirty="0" err="1"/>
              <a:t>t.j</a:t>
            </a:r>
            <a:r>
              <a:rPr lang="pl-PL" sz="3000" dirty="0"/>
              <a:t>. Dz. U. z 2015 r. poz. 2156 z </a:t>
            </a:r>
            <a:r>
              <a:rPr lang="pl-PL" sz="3000" dirty="0" err="1"/>
              <a:t>późn</a:t>
            </a:r>
            <a:r>
              <a:rPr lang="pl-PL" sz="3000" dirty="0"/>
              <a:t>. zm.), </a:t>
            </a:r>
          </a:p>
          <a:p>
            <a:pPr marL="0" lvl="0" indent="0" algn="just">
              <a:buNone/>
            </a:pPr>
            <a:endParaRPr lang="pl-PL" sz="3000" dirty="0"/>
          </a:p>
          <a:p>
            <a:pPr lvl="0" algn="just"/>
            <a:r>
              <a:rPr lang="pl-PL" sz="3000" dirty="0"/>
              <a:t>ustawa z dnia 29 grudnia 2015 r. o zmianie ustawy o systemie oświaty oraz niektórych innych ustaw (Dz.U. z 2016 r. poz. 35), </a:t>
            </a:r>
            <a:r>
              <a:rPr lang="pl-PL" sz="3000" dirty="0" smtClean="0"/>
              <a:t/>
            </a:r>
            <a:br>
              <a:rPr lang="pl-PL" sz="3000" dirty="0" smtClean="0"/>
            </a:br>
            <a:endParaRPr lang="pl-PL" sz="3000" dirty="0"/>
          </a:p>
          <a:p>
            <a:pPr lvl="0" algn="just"/>
            <a:r>
              <a:rPr lang="pl-PL" sz="3000" dirty="0"/>
              <a:t>rozporządzenie Ministra Edukacji Narodowej z dnia 2 listopada 2015 </a:t>
            </a:r>
            <a:r>
              <a:rPr lang="pl-PL" sz="3000" dirty="0" smtClean="0"/>
              <a:t>r. w </a:t>
            </a:r>
            <a:r>
              <a:rPr lang="pl-PL" sz="3000" dirty="0"/>
              <a:t>sprawie sposobu przeliczania na punkty poszczególnych kryteriów uwzględnianych w postępowaniu rekrutacyjnym, składu i szczegółowych zadań komisji rekrutacyjnej, szczegółowego trybu i terminów przeprowadzania postępowania rekrutacyjnego oraz postępowania </a:t>
            </a:r>
            <a:r>
              <a:rPr lang="pl-PL" sz="3000" dirty="0" smtClean="0"/>
              <a:t>uzupełniającego</a:t>
            </a:r>
            <a:r>
              <a:rPr lang="pl-PL" dirty="0" smtClean="0"/>
              <a:t>,</a:t>
            </a:r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2841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8013" cy="1860252"/>
          </a:xfrm>
        </p:spPr>
        <p:txBody>
          <a:bodyPr/>
          <a:lstStyle/>
          <a:p>
            <a:r>
              <a:rPr lang="pl-P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Dodatkowe zajęcia pozalekcyjne</a:t>
            </a:r>
            <a:endParaRPr lang="pl-P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924944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457200" y="43050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altLang="pl-PL" sz="5400" b="1" dirty="0">
                <a:solidFill>
                  <a:srgbClr val="0070C0"/>
                </a:solidFill>
                <a:latin typeface="Comic Sans MS" pitchFamily="64" charset="0"/>
              </a:rPr>
              <a:t>Zajęcia </a:t>
            </a:r>
            <a:r>
              <a:rPr lang="pl-PL" altLang="pl-PL" sz="5400" b="1" dirty="0" smtClean="0">
                <a:solidFill>
                  <a:srgbClr val="0070C0"/>
                </a:solidFill>
                <a:latin typeface="Comic Sans MS" pitchFamily="64" charset="0"/>
              </a:rPr>
              <a:t>sportowe</a:t>
            </a:r>
            <a:endParaRPr lang="pl-PL" altLang="pl-PL" sz="5400" b="1" dirty="0">
              <a:solidFill>
                <a:srgbClr val="0070C0"/>
              </a:solidFill>
              <a:latin typeface="Comic Sans MS" pitchFamily="64" charset="0"/>
            </a:endParaRPr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1168400" y="1600200"/>
            <a:ext cx="6805613" cy="4524375"/>
            <a:chOff x="736" y="1008"/>
            <a:chExt cx="4287" cy="2850"/>
          </a:xfrm>
        </p:grpSpPr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38" name="Text Box 4"/>
            <p:cNvSpPr txBox="1">
              <a:spLocks noChangeArrowheads="1"/>
            </p:cNvSpPr>
            <p:nvPr/>
          </p:nvSpPr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l-PL" altLang="pl-PL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3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68497" y="54868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altLang="pl-PL" sz="5400" b="1" dirty="0">
                <a:solidFill>
                  <a:srgbClr val="0070C0"/>
                </a:solidFill>
                <a:latin typeface="Comic Sans MS" pitchFamily="64" charset="0"/>
              </a:rPr>
              <a:t>Z</a:t>
            </a:r>
            <a:r>
              <a:rPr lang="pl-PL" altLang="pl-PL" sz="5400" b="1" dirty="0" smtClean="0">
                <a:solidFill>
                  <a:srgbClr val="0070C0"/>
                </a:solidFill>
                <a:latin typeface="Comic Sans MS" pitchFamily="64" charset="0"/>
              </a:rPr>
              <a:t>ajęcia </a:t>
            </a:r>
            <a:r>
              <a:rPr lang="pl-PL" altLang="pl-PL" sz="5400" b="1" dirty="0">
                <a:solidFill>
                  <a:srgbClr val="0070C0"/>
                </a:solidFill>
                <a:latin typeface="Comic Sans MS" pitchFamily="64" charset="0"/>
              </a:rPr>
              <a:t>w pracowni plastycznej</a:t>
            </a:r>
          </a:p>
        </p:txBody>
      </p:sp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1547664" y="2204864"/>
            <a:ext cx="6426349" cy="3919711"/>
            <a:chOff x="736" y="1008"/>
            <a:chExt cx="4287" cy="2850"/>
          </a:xfrm>
        </p:grpSpPr>
        <p:pic>
          <p:nvPicPr>
            <p:cNvPr id="21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510" name="Text Box 4"/>
            <p:cNvSpPr txBox="1">
              <a:spLocks noChangeArrowheads="1"/>
            </p:cNvSpPr>
            <p:nvPr/>
          </p:nvSpPr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l-PL" altLang="pl-PL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pl-PL" altLang="pl-PL" dirty="0">
              <a:latin typeface="Comic Sans MS" pitchFamily="64" charset="0"/>
            </a:endParaRPr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1168400" y="831183"/>
            <a:ext cx="6805613" cy="4524375"/>
            <a:chOff x="736" y="1008"/>
            <a:chExt cx="4287" cy="2850"/>
          </a:xfrm>
        </p:grpSpPr>
        <p:pic>
          <p:nvPicPr>
            <p:cNvPr id="225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534" name="Text Box 4"/>
            <p:cNvSpPr txBox="1">
              <a:spLocks noChangeArrowheads="1"/>
            </p:cNvSpPr>
            <p:nvPr/>
          </p:nvSpPr>
          <p:spPr bwMode="auto">
            <a:xfrm>
              <a:off x="736" y="1008"/>
              <a:ext cx="4287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pl-PL" altLang="pl-PL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5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8013" cy="1433512"/>
          </a:xfrm>
        </p:spPr>
        <p:txBody>
          <a:bodyPr/>
          <a:lstStyle/>
          <a:p>
            <a:pPr algn="l"/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Judo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96752"/>
            <a:ext cx="2590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4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8013" cy="1433512"/>
          </a:xfrm>
        </p:spPr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Robotyka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37337"/>
            <a:ext cx="4165054" cy="40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pl-PL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pl-PL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Imprezy szkolne</a:t>
            </a:r>
            <a:b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klasowe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Mikołajki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0" y="1600200"/>
            <a:ext cx="8043333" cy="4524375"/>
          </a:xfrm>
        </p:spPr>
      </p:pic>
    </p:spTree>
    <p:extLst>
      <p:ext uri="{BB962C8B-B14F-4D97-AF65-F5344CB8AC3E}">
        <p14:creationId xmlns:p14="http://schemas.microsoft.com/office/powerpoint/2010/main" val="31071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Dzień Pluszowego Misia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0" y="1600200"/>
            <a:ext cx="8043333" cy="4524375"/>
          </a:xfrm>
        </p:spPr>
      </p:pic>
    </p:spTree>
    <p:extLst>
      <p:ext uri="{BB962C8B-B14F-4D97-AF65-F5344CB8AC3E}">
        <p14:creationId xmlns:p14="http://schemas.microsoft.com/office/powerpoint/2010/main" val="10394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Bal </a:t>
            </a: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Karnawałowy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0" y="1600200"/>
            <a:ext cx="8043333" cy="4524375"/>
          </a:xfrm>
        </p:spPr>
      </p:pic>
    </p:spTree>
    <p:extLst>
      <p:ext uri="{BB962C8B-B14F-4D97-AF65-F5344CB8AC3E}">
        <p14:creationId xmlns:p14="http://schemas.microsoft.com/office/powerpoint/2010/main" val="2046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192688"/>
          </a:xfrm>
        </p:spPr>
        <p:txBody>
          <a:bodyPr>
            <a:noAutofit/>
          </a:bodyPr>
          <a:lstStyle/>
          <a:p>
            <a:pPr lvl="0" algn="just"/>
            <a:r>
              <a:rPr lang="pl-PL" sz="2150" dirty="0" smtClean="0"/>
              <a:t>uchwała Rady m.st. Warszawy nr IV/54/2015 z dnia 15 stycznia 2015 r. w sprawie składania wniosków o przyjęcie do publicznych przedszkoli, szkół podstawowych i gimnazjów prowadzonych przez m.st. Warszawę, </a:t>
            </a:r>
            <a:br>
              <a:rPr lang="pl-PL" sz="2150" dirty="0" smtClean="0"/>
            </a:br>
            <a:endParaRPr lang="pl-PL" sz="2150" dirty="0" smtClean="0"/>
          </a:p>
          <a:p>
            <a:pPr lvl="0" algn="just"/>
            <a:r>
              <a:rPr lang="pl-PL" sz="2150" dirty="0" smtClean="0"/>
              <a:t>uchwała Rady m.st. Warszawy nr IV/55/2015 z dnia 15 stycznia 2015 r. w sprawie określenia kryteriów rekrutacji do przedszkoli i oddziałów przedszkolnych w szkołach podstawowych prowadzonych  przez m.st. Warszawę, które będą brane pod uwagę na drugim etapie postępowania rekrutacyjnego, określenia liczby punktów za każde z tych kryteriów oraz dokumentów niezbędnych do ich potwierdzenia z </a:t>
            </a:r>
            <a:r>
              <a:rPr lang="pl-PL" sz="2150" dirty="0" err="1" smtClean="0"/>
              <a:t>późn</a:t>
            </a:r>
            <a:r>
              <a:rPr lang="pl-PL" sz="2150" dirty="0" smtClean="0"/>
              <a:t>. zm. wprowadzonymi uchwałą nr XXIII/581/2016 z dnia 28 stycznia 2016 r.</a:t>
            </a:r>
            <a:br>
              <a:rPr lang="pl-PL" sz="2150" dirty="0" smtClean="0"/>
            </a:br>
            <a:endParaRPr lang="pl-PL" sz="2150" dirty="0" smtClean="0"/>
          </a:p>
          <a:p>
            <a:pPr lvl="0" algn="just"/>
            <a:r>
              <a:rPr lang="pl-PL" sz="2150" dirty="0" smtClean="0"/>
              <a:t>uchwała Rady m.st. Warszawy nr XX/499/2015 z dnia 26 listopada 2015r. w sprawie określenia kryteriów rekrutacji do klas pierwszych szkół podstawowych prowadzonych przez m.st. Warszawę, liczby punktów za każde z tych kryteriów oraz dokumentów niezbędnych do ich potwierdzenia z </a:t>
            </a:r>
            <a:r>
              <a:rPr lang="pl-PL" sz="2150" dirty="0" err="1" smtClean="0"/>
              <a:t>późn</a:t>
            </a:r>
            <a:r>
              <a:rPr lang="pl-PL" sz="2150" dirty="0" smtClean="0"/>
              <a:t>. zm. wprowadzonymi uchwałą nr XXIII/583/2016 z dnia 28 stycznia 2016 r.</a:t>
            </a:r>
            <a:endParaRPr lang="pl-PL" sz="2150" dirty="0"/>
          </a:p>
        </p:txBody>
      </p:sp>
    </p:spTree>
    <p:extLst>
      <p:ext uri="{BB962C8B-B14F-4D97-AF65-F5344CB8AC3E}">
        <p14:creationId xmlns:p14="http://schemas.microsoft.com/office/powerpoint/2010/main" val="68746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Halloween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0" y="1600200"/>
            <a:ext cx="8043333" cy="4524375"/>
          </a:xfrm>
        </p:spPr>
      </p:pic>
    </p:spTree>
    <p:extLst>
      <p:ext uri="{BB962C8B-B14F-4D97-AF65-F5344CB8AC3E}">
        <p14:creationId xmlns:p14="http://schemas.microsoft.com/office/powerpoint/2010/main" val="27893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Pasowanie </a:t>
            </a: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Na </a:t>
            </a:r>
            <a:r>
              <a:rPr lang="pl-PL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cznia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2100"/>
            <a:ext cx="3240360" cy="5043886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961375"/>
            <a:ext cx="4968553" cy="43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Folder Szkoły\festiwal zdrow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62100"/>
            <a:ext cx="7200800" cy="498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Festiwal </a:t>
            </a:r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Zdrowia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Folder Szkoły\img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768752" cy="56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onia\Pictures\Telefon\20141125_093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12427" cy="504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Festiwal Nauki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Folder Szkoły\szczypior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349224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Powitanie Lata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onia\Pictures\Telefon\20141210_20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8" y="1772816"/>
            <a:ext cx="7956376" cy="477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Mikołajkowa Integracja Świąteczna</a:t>
            </a:r>
            <a:endParaRPr lang="pl-PL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72400" cy="1470025"/>
          </a:xfrm>
        </p:spPr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Pomoc Specjalistów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64904"/>
            <a:ext cx="5130988" cy="24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Dziękujemy za uwagę!</a:t>
            </a:r>
            <a:endParaRPr lang="pl-PL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 wynika z zapisów ustawy?</a:t>
            </a:r>
            <a:endParaRPr lang="pl-PL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2373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1850" b="1" dirty="0"/>
              <a:t>1.  </a:t>
            </a:r>
            <a:r>
              <a:rPr lang="pl-PL" sz="1850" dirty="0"/>
              <a:t>Obowiązek szkolny dziecka rozpoczyna się z początkiem roku szkolnego w roku kalendarzowym, w którym dziecko kończy 7 lat</a:t>
            </a:r>
            <a:r>
              <a:rPr lang="pl-PL" sz="1850" dirty="0" smtClean="0"/>
              <a:t>.</a:t>
            </a:r>
            <a:r>
              <a:rPr lang="pl-PL" sz="1850" dirty="0"/>
              <a:t> 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50" b="1" dirty="0"/>
              <a:t>2. </a:t>
            </a:r>
            <a:r>
              <a:rPr lang="pl-PL" sz="1850" dirty="0"/>
              <a:t>Dziecko w wieku 6 lat jest obowiązane odbyć roczne przygotowanie przedszkolne w przedszkolu lub w innej formie wychowania przedszkolnego</a:t>
            </a:r>
            <a:r>
              <a:rPr lang="pl-PL" sz="1850" dirty="0" smtClean="0"/>
              <a:t>.</a:t>
            </a:r>
            <a:endParaRPr lang="pl-PL" sz="185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50" b="1" dirty="0"/>
              <a:t>3.  </a:t>
            </a:r>
            <a:r>
              <a:rPr lang="pl-PL" sz="1850" dirty="0"/>
              <a:t>Na wniosek rodziców naukę w szkole podstawowej może także rozpocząć dziecko, które w danym roku kalendarzowym kończy 6 lat</a:t>
            </a:r>
            <a:r>
              <a:rPr lang="pl-PL" sz="1850" dirty="0" smtClean="0"/>
              <a:t>. (</a:t>
            </a:r>
            <a:r>
              <a:rPr lang="pl-PL" sz="1850" dirty="0"/>
              <a:t>jeżeli dziecko: </a:t>
            </a:r>
            <a:r>
              <a:rPr lang="pl-PL" sz="1850" dirty="0" smtClean="0"/>
              <a:t/>
            </a:r>
            <a:br>
              <a:rPr lang="pl-PL" sz="1850" dirty="0" smtClean="0"/>
            </a:br>
            <a:r>
              <a:rPr lang="pl-PL" sz="1850" dirty="0" smtClean="0"/>
              <a:t>1</a:t>
            </a:r>
            <a:r>
              <a:rPr lang="pl-PL" sz="1850" dirty="0"/>
              <a:t>) korzystało z wychowania przedszkolnego w roku szkolnym poprzedzającym rok szkolny, w którym ma rozpocząć naukę w szkole podstawowej, albo </a:t>
            </a:r>
            <a:r>
              <a:rPr lang="pl-PL" sz="1850" dirty="0" smtClean="0"/>
              <a:t/>
            </a:r>
            <a:br>
              <a:rPr lang="pl-PL" sz="1850" dirty="0" smtClean="0"/>
            </a:br>
            <a:r>
              <a:rPr lang="pl-PL" sz="1850" dirty="0" smtClean="0"/>
              <a:t>2</a:t>
            </a:r>
            <a:r>
              <a:rPr lang="pl-PL" sz="1850" dirty="0"/>
              <a:t>) posiada opinię o możliwości rozpoczęcia nauki w szkole podstawowej, wydaną przez publiczną poradnię psychologiczno-pedagogiczną albo niepubliczną poradnię psychologiczno-pedagogiczną)  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50" b="1" dirty="0"/>
              <a:t>4. </a:t>
            </a:r>
            <a:r>
              <a:rPr lang="pl-PL" sz="1850" dirty="0"/>
              <a:t>Dzieci urodzone w roku 2009, które w roku szkolnym 2015/2016 rozpoczęły naukę w klasie I szkoły podstawowej, na wniosek rodziców, złożony w terminie do dnia 31 marca 2016 r., mogą w roku szkolnym 2016/2017 kontynuować naukę w klasie I szkoły podstawowej</a:t>
            </a:r>
            <a:r>
              <a:rPr lang="pl-PL" sz="1850" dirty="0" smtClean="0"/>
              <a:t>.</a:t>
            </a:r>
            <a:endParaRPr lang="pl-PL" sz="1850" dirty="0"/>
          </a:p>
        </p:txBody>
      </p:sp>
    </p:spTree>
    <p:extLst>
      <p:ext uri="{BB962C8B-B14F-4D97-AF65-F5344CB8AC3E}">
        <p14:creationId xmlns:p14="http://schemas.microsoft.com/office/powerpoint/2010/main" val="6914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3370386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 wynika z zapisów uchwał?</a:t>
            </a:r>
            <a:endParaRPr lang="pl-PL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08" y="3501008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3024336"/>
          </a:xfrm>
        </p:spPr>
        <p:txBody>
          <a:bodyPr>
            <a:normAutofit fontScale="90000"/>
          </a:bodyPr>
          <a:lstStyle/>
          <a:p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Organizacja pracy </a:t>
            </a:r>
            <a:b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 oddziale przedszkolnym</a:t>
            </a:r>
            <a:b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/>
            </a:r>
            <a:b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2400" b="1" dirty="0" smtClean="0"/>
              <a:t>czas </a:t>
            </a:r>
            <a:r>
              <a:rPr lang="pl-PL" sz="2400" b="1" dirty="0"/>
              <a:t>przeznaczony na realizację podstawy programowej wychowania przedszkolnego, </a:t>
            </a:r>
            <a:r>
              <a:rPr lang="pl-PL" sz="2400" b="1" dirty="0" smtClean="0"/>
              <a:t>wynosi </a:t>
            </a:r>
            <a:r>
              <a:rPr lang="pl-PL" sz="2400" b="1" dirty="0"/>
              <a:t>nie mniej niż 5 godzin dziennie</a:t>
            </a:r>
            <a:endParaRPr lang="pl-PL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4077072"/>
            <a:ext cx="5202531" cy="24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AutoNum type="arabicParenR"/>
            </a:pPr>
            <a:r>
              <a:rPr lang="pl-PL" dirty="0" smtClean="0"/>
              <a:t> co </a:t>
            </a:r>
            <a:r>
              <a:rPr lang="pl-PL" dirty="0"/>
              <a:t>najmniej jedną piątą czasu należy przeznaczyć na zabawę (w tym czasie dzieci bawią </a:t>
            </a:r>
            <a:r>
              <a:rPr lang="pl-PL" dirty="0" smtClean="0"/>
              <a:t>się swobodnie</a:t>
            </a:r>
            <a:r>
              <a:rPr lang="pl-PL" dirty="0"/>
              <a:t>, przy niewielkim udziale nauczyciela);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2) co najmniej jedną piątą czasu  dzieci spędzają w ogrodzie, na boisku, w parku itp. (organizowane są tam gry i zabawy ruchowe, zajęcia sportowe, obserwacje przyrodnicze,  itd</a:t>
            </a:r>
            <a:r>
              <a:rPr lang="pl-PL" dirty="0" smtClean="0"/>
              <a:t>.);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3) najwyżej jedną piątą czasu zajmują różnego typu zajęcia dydaktyczne, realizowane według programu wychowania przedszkolnego; </a:t>
            </a:r>
            <a:endParaRPr lang="pl-PL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4) pozostały czas – dwie piąte czasu nauczyciel może dowolnie zagospodarować (w tej puli czasu mieszczą się w szczególności czynności opiekuńcze, samoobsługowe, organizacyjne).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06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Obszary </a:t>
            </a:r>
            <a:b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pl-PL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Działalności Edukacyjnej</a:t>
            </a:r>
            <a:endParaRPr lang="pl-PL" sz="48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7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142</TotalTime>
  <Words>430</Words>
  <Application>Microsoft Office PowerPoint</Application>
  <PresentationFormat>Pokaz na ekranie (4:3)</PresentationFormat>
  <Paragraphs>88</Paragraphs>
  <Slides>48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48</vt:i4>
      </vt:variant>
    </vt:vector>
  </HeadingPairs>
  <TitlesOfParts>
    <vt:vector size="57" baseType="lpstr">
      <vt:lpstr>Microsoft YaHei</vt:lpstr>
      <vt:lpstr>Arial</vt:lpstr>
      <vt:lpstr>Calibri</vt:lpstr>
      <vt:lpstr>Comic Sans MS</vt:lpstr>
      <vt:lpstr>Lucida Sans Unicode</vt:lpstr>
      <vt:lpstr>Times New Roman</vt:lpstr>
      <vt:lpstr>Motyw pakietu Office</vt:lpstr>
      <vt:lpstr>1_Motyw pakietu Office</vt:lpstr>
      <vt:lpstr>2_Motyw pakietu Office</vt:lpstr>
      <vt:lpstr>Szkoła Podstawowa Nr 92 im. Jana Brzechwy  w Warszawie </vt:lpstr>
      <vt:lpstr>Prezentacja programu PowerPoint</vt:lpstr>
      <vt:lpstr>Podstawa prawna</vt:lpstr>
      <vt:lpstr>Prezentacja programu PowerPoint</vt:lpstr>
      <vt:lpstr>Co wynika z zapisów ustawy?</vt:lpstr>
      <vt:lpstr>Co wynika z zapisów uchwał?</vt:lpstr>
      <vt:lpstr>Organizacja pracy  w oddziale przedszkolnym  czas przeznaczony na realizację podstawy programowej wychowania przedszkolnego, wynosi nie mniej niż 5 godzin dziennie</vt:lpstr>
      <vt:lpstr>Prezentacja programu PowerPoint</vt:lpstr>
      <vt:lpstr>Obszary  Działalności Edukacyjnej</vt:lpstr>
      <vt:lpstr>Prezentacja programu PowerPoint</vt:lpstr>
      <vt:lpstr>Prezentacja programu PowerPoint</vt:lpstr>
      <vt:lpstr>Organizacja pracy  w I klasie</vt:lpstr>
      <vt:lpstr>Edukacja:</vt:lpstr>
      <vt:lpstr>Baza szkoły</vt:lpstr>
      <vt:lpstr>Miejsce do nauki</vt:lpstr>
      <vt:lpstr>Miejsce do zabawy</vt:lpstr>
      <vt:lpstr>Stołówka </vt:lpstr>
      <vt:lpstr>Sala gimnastyczna </vt:lpstr>
      <vt:lpstr>Biblioteka </vt:lpstr>
      <vt:lpstr>Gabinet Pielęgniarki</vt:lpstr>
      <vt:lpstr>Ciekawe  Metody Pracy </vt:lpstr>
      <vt:lpstr>Metoda Dobrego Startu</vt:lpstr>
      <vt:lpstr>Metoda  Ruchu Rozwijającego</vt:lpstr>
      <vt:lpstr>Metoda Projektu</vt:lpstr>
      <vt:lpstr>Edukacja Przez Ruch</vt:lpstr>
      <vt:lpstr>Prezentacja programu PowerPoint</vt:lpstr>
      <vt:lpstr>Prezentacja programu PowerPoint</vt:lpstr>
      <vt:lpstr>Prezentacja programu PowerPoint</vt:lpstr>
      <vt:lpstr>Szachy</vt:lpstr>
      <vt:lpstr> Dodatkowe zajęcia pozalekcyjne</vt:lpstr>
      <vt:lpstr>Prezentacja programu PowerPoint</vt:lpstr>
      <vt:lpstr>Prezentacja programu PowerPoint</vt:lpstr>
      <vt:lpstr>Prezentacja programu PowerPoint</vt:lpstr>
      <vt:lpstr>Judo</vt:lpstr>
      <vt:lpstr>Robotyka</vt:lpstr>
      <vt:lpstr>     Imprezy szkolne i klasowe</vt:lpstr>
      <vt:lpstr>Mikołajki</vt:lpstr>
      <vt:lpstr>Dzień Pluszowego Misia</vt:lpstr>
      <vt:lpstr>Bal Karnawałowy</vt:lpstr>
      <vt:lpstr>Halloween</vt:lpstr>
      <vt:lpstr>Pasowanie Na Ucznia</vt:lpstr>
      <vt:lpstr>Festiwal Zdrowia</vt:lpstr>
      <vt:lpstr>Prezentacja programu PowerPoint</vt:lpstr>
      <vt:lpstr>Festiwal Nauki</vt:lpstr>
      <vt:lpstr>Powitanie Lata</vt:lpstr>
      <vt:lpstr>Mikołajkowa Integracja Świąteczna</vt:lpstr>
      <vt:lpstr>Pomoc Specjalistów</vt:lpstr>
      <vt:lpstr>Dziękujemy za uwagę!</vt:lpstr>
    </vt:vector>
  </TitlesOfParts>
  <Company>Sil-art Rycho444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92 im. Jana Brzechwy  w Warszawie</dc:title>
  <dc:creator>Kowalski Ryszard</dc:creator>
  <cp:lastModifiedBy>Sekretariat_usr</cp:lastModifiedBy>
  <cp:revision>16</cp:revision>
  <dcterms:created xsi:type="dcterms:W3CDTF">2016-02-18T19:31:53Z</dcterms:created>
  <dcterms:modified xsi:type="dcterms:W3CDTF">2016-02-23T09:36:44Z</dcterms:modified>
</cp:coreProperties>
</file>